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6" r:id="rId4"/>
    <p:sldId id="267" r:id="rId5"/>
    <p:sldId id="268" r:id="rId6"/>
    <p:sldId id="265" r:id="rId7"/>
    <p:sldId id="271" r:id="rId8"/>
    <p:sldId id="273" r:id="rId9"/>
    <p:sldId id="275" r:id="rId10"/>
    <p:sldId id="272" r:id="rId11"/>
    <p:sldId id="274" r:id="rId12"/>
    <p:sldId id="276" r:id="rId13"/>
    <p:sldId id="277" r:id="rId14"/>
    <p:sldId id="278" r:id="rId15"/>
    <p:sldId id="27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AA1E0-C2A2-D8F2-42F6-0C73F3453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99885-A345-4072-AA50-016A77F3B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6275-EABF-2F50-A01B-23BDD0EB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A562F-A0A3-85D9-7256-C21376A2D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FBEB-CDE6-B4F8-0DCE-DA023E25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033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67A4-8494-227C-DD17-079F0EDB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1D36F-D303-6A9F-8193-7AF9EABE6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9A873-E538-DF57-1D77-1727FA5D9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5809C-AFE4-9F94-7A68-EA0D86A0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4B40B-31F6-B6C0-86BE-D8CDB831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6298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B9EE30-E256-B315-9603-D5F1C5D13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12FBC-3F1B-0989-6463-18FBAB58B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9E0C9-3C24-7E96-0B98-2FC00F48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63AE1-697F-B81E-283D-74427B686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F7FD0-4780-4042-56FA-CC9209B3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470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26C8-6CB6-1188-7107-986957B49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1CB64-8F04-336A-39F4-4DCD07677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6DF1C-3CAB-D3A2-2ADD-345F1F35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C441E-9A5B-B250-30C4-01865291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6F48-DD0D-F7C6-7BBA-2FBD7AB9E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60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32F5-15DE-7D18-AA4F-2582ABEE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969C7-C0F8-17DB-D4CA-EF5107173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02843-C504-B0B6-B54C-3EF44C6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15056-C811-7564-B6B5-1B79BA12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A1100-A7E5-6287-8F1D-7647B304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785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4533-40C0-A361-42A9-46B051DE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71DB-B3E5-9DB5-F647-9C72F1623B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B3FF7-2380-83CC-3D7F-A109A0EE0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B8E50-F7F2-F37E-8E8A-267C64136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BF798-75A4-DAEE-3FA4-E91FA67E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3832B-EE23-42B1-3202-F2378B4F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144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D718-B746-F751-AFD5-4722F40F5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8952C-52EB-D90B-98B1-0F7A85B92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E0498-E7F6-3406-5202-E3C0CC565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28310-DA39-FE6D-EE02-F9DA278D3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F4382-5B59-D107-BB80-F039999976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56AB24-FB49-BBC5-DE7E-30EC132C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DA44-944B-51E4-5B95-330F9D6F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FC16E-1535-A61A-97A8-1421898E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72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3F4C-2FEF-A79F-5182-AD7603BE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10EB1-F802-9E91-2016-4C524224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C7EF6-37B3-5FAD-524D-BAC1F956F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78ADA2-9D27-0B10-0344-C700B37A3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349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3578C-55F6-7672-AC9B-EAE971C0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7B905-CED1-18F3-9441-92707188F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88009-4364-CD38-80B1-337FEB7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036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2E76-584C-BE93-6E02-1F411709F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DE3D-B94A-5130-4870-B2AA3871B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7B199-DA93-BCD1-980B-7FC39AD89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67030-0173-75D0-1A7B-BD0335C48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7FBA7-C733-E44B-9A3B-F21539544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F492D-63D8-2BC5-4620-175CD8CC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8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3D6B4-A624-B366-CBCB-313121DD4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7E0852-C916-69AA-CA30-11972A49E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05CED-957F-0768-113D-E535408E9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479AB3-C90D-3EFD-078A-41501834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64B03-F283-7DA3-F0A6-6D19E5C03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1BDF2-F034-EED1-BD4B-A63002DE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09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669701-0624-FE93-3691-E4B28E09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4FA05-9385-99CB-082F-0134FAF9F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EA0D9-57B0-FBD6-AF13-B9F08DEF6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8E242-DA85-4AAE-8BC7-11C4CE3A23E6}" type="datetimeFigureOut">
              <a:rPr lang="en-IN" smtClean="0"/>
              <a:t>01-11-2024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DB4A0-C11C-20F8-24A5-F0AA119A1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C1DE9-1128-EB80-F63B-DFA9506E1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18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7298"/>
            <a:ext cx="9144000" cy="237172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open source BI tools (Superset, </a:t>
            </a:r>
            <a:r>
              <a:rPr lang="en-GB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6222"/>
            <a:ext cx="9144000" cy="1471614"/>
          </a:xfrm>
        </p:spPr>
        <p:txBody>
          <a:bodyPr>
            <a:noAutofit/>
          </a:bodyPr>
          <a:lstStyle/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GB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Prasiddha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Bhat</a:t>
            </a:r>
          </a:p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ID: CO28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Area: Data Visualization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124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CC09C2DE-B1E1-EA80-892B-1E2294BC0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9616" y="1392237"/>
            <a:ext cx="11172768" cy="502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C394B19-F74D-8557-0389-3A4AE6EE2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</a:p>
        </p:txBody>
      </p:sp>
    </p:spTree>
    <p:extLst>
      <p:ext uri="{BB962C8B-B14F-4D97-AF65-F5344CB8AC3E}">
        <p14:creationId xmlns:p14="http://schemas.microsoft.com/office/powerpoint/2010/main" val="125108798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ETABASE">
            <a:hlinkClick r:id="" action="ppaction://media"/>
            <a:extLst>
              <a:ext uri="{FF2B5EF4-FFF2-40B4-BE49-F238E27FC236}">
                <a16:creationId xmlns:a16="http://schemas.microsoft.com/office/drawing/2014/main" id="{22CE4D62-81BE-C710-CD16-FB1DE3AA58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3B428C2-532A-942C-702C-5A7A8076C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</a:p>
        </p:txBody>
      </p:sp>
    </p:spTree>
    <p:extLst>
      <p:ext uri="{BB962C8B-B14F-4D97-AF65-F5344CB8AC3E}">
        <p14:creationId xmlns:p14="http://schemas.microsoft.com/office/powerpoint/2010/main" val="361839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Setup: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Create superset_config.py, mount in Docker, Restart superset.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Setup: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 embedding in Admin settings, copy public embed link.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Page Design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Embedding using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iframes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HTML.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Local Hosting: 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Python HTTP server (python -m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http.server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8000), access at localhost:8000.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4981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Comparison: </a:t>
            </a: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Vs Superset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0CDA342-1400-1D6B-BB6E-2BA4EAF5540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7816177"/>
              </p:ext>
            </p:extLst>
          </p:nvPr>
        </p:nvGraphicFramePr>
        <p:xfrm>
          <a:off x="838200" y="1825625"/>
          <a:ext cx="10515597" cy="4343400"/>
        </p:xfrm>
        <a:graphic>
          <a:graphicData uri="http://schemas.openxmlformats.org/drawingml/2006/table">
            <a:tbl>
              <a:tblPr firstRow="1" bandRow="1">
                <a:tableStyleId>{616DA210-FB5B-4158-B5E0-FEB733F419BA}</a:tableStyleId>
              </a:tblPr>
              <a:tblGrid>
                <a:gridCol w="2090738">
                  <a:extLst>
                    <a:ext uri="{9D8B030D-6E8A-4147-A177-3AD203B41FA5}">
                      <a16:colId xmlns:a16="http://schemas.microsoft.com/office/drawing/2014/main" val="2152307168"/>
                    </a:ext>
                  </a:extLst>
                </a:gridCol>
                <a:gridCol w="4043362">
                  <a:extLst>
                    <a:ext uri="{9D8B030D-6E8A-4147-A177-3AD203B41FA5}">
                      <a16:colId xmlns:a16="http://schemas.microsoft.com/office/drawing/2014/main" val="2495776477"/>
                    </a:ext>
                  </a:extLst>
                </a:gridCol>
                <a:gridCol w="4381497">
                  <a:extLst>
                    <a:ext uri="{9D8B030D-6E8A-4147-A177-3AD203B41FA5}">
                      <a16:colId xmlns:a16="http://schemas.microsoft.com/office/drawing/2014/main" val="10204309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IN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FEATURE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METABASE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1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SUPERSET</a:t>
                      </a:r>
                      <a:endParaRPr lang="en-IN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95893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Visualization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Basic charts and dashboard, about 20 default charts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Very broad range of visualization types, over 60 default charts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11431747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Scalability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small-medium sized business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/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For large organizations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2379297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capability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Focuses heavily on empowering non-technical users.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Users might require technical expertise and some SQL knowledge.</a:t>
                      </a:r>
                      <a:endParaRPr lang="en-IN" sz="18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23375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Setup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Faster, simple and straightforward setup</a:t>
                      </a:r>
                      <a:endParaRPr lang="en-IN" sz="18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Takes longer to setup; Steeper learning curve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16376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rtl="0"/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Predictive Analytics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Can integrate with machine learning models</a:t>
                      </a:r>
                      <a:endParaRPr lang="en-IN" sz="1800" b="0" i="0" u="none" strike="noStrike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11914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HTML embedding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Does not support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Supports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3399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CSS customizations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Limited customization; Predefined themes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Extensive customization available; Has live CSS editor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5266750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User interface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GB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Intuitive and simple user interface</a:t>
                      </a:r>
                    </a:p>
                  </a:txBody>
                  <a:tcPr marL="63500" marR="63500" marT="63500" marB="63500"/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IN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Comprehensive user interface</a:t>
                      </a:r>
                    </a:p>
                  </a:txBody>
                  <a:tcPr marL="63500" marR="63500" marT="63500" marB="63500"/>
                </a:tc>
                <a:extLst>
                  <a:ext uri="{0D108BD9-81ED-4DB2-BD59-A6C34878D82A}">
                    <a16:rowId xmlns:a16="http://schemas.microsoft.com/office/drawing/2014/main" val="226541305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7520588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cases- Superset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Customer Support: Analytics on support metrics.</a:t>
            </a:r>
            <a:b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Superset’s advanced SQL capabilities and customizable visualizations empower support teams to conduct in-depth analyses of performance metrics, leading to more effective strategies for improving customer service.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Healthcare: Visualization of patient outcomes and treatment effectiveness.</a:t>
            </a:r>
            <a:b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Superset's robust analytical features and flexibility make it suitable for healthcare organizations needing detailed visualizations and complex queries to evaluate treatment success and optimize patient care.</a:t>
            </a:r>
          </a:p>
        </p:txBody>
      </p:sp>
    </p:spTree>
    <p:extLst>
      <p:ext uri="{BB962C8B-B14F-4D97-AF65-F5344CB8AC3E}">
        <p14:creationId xmlns:p14="http://schemas.microsoft.com/office/powerpoint/2010/main" val="3937454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 cases- </a:t>
            </a: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endParaRPr lang="en-IN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E-commerce: Sales performance analysis.</a:t>
            </a:r>
            <a:b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Metabase’s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user-friendly interface allows non-technical team members to easily generate reports and visualize sales data, making it ideal for rapid decision-making without the need for complex queries.</a:t>
            </a:r>
          </a:p>
          <a:p>
            <a:pPr mar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None/>
            </a:pPr>
            <a:endParaRPr lang="en-US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Finance: Risk and portfolio performance tracking.</a:t>
            </a:r>
            <a:br>
              <a:rPr lang="en-US" altLang="en-US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simplicity of </a:t>
            </a:r>
            <a:r>
              <a:rPr lang="en-US" altLang="en-US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US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enables finance teams to create interactive dashboards and filter data quickly, ensuring that insights into financial risks and performance are accessible to all team members.</a:t>
            </a:r>
          </a:p>
        </p:txBody>
      </p:sp>
    </p:spTree>
    <p:extLst>
      <p:ext uri="{BB962C8B-B14F-4D97-AF65-F5344CB8AC3E}">
        <p14:creationId xmlns:p14="http://schemas.microsoft.com/office/powerpoint/2010/main" val="2878322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overview and objective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89439"/>
          </a:xfrm>
        </p:spPr>
        <p:txBody>
          <a:bodyPr>
            <a:noAutofit/>
          </a:bodyPr>
          <a:lstStyle/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Exploration of open-source BI tools- Apache Superset and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endParaRPr lang="en-GB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Development of intuitive dashboards for visualization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Examine the crop production dataset from the Department of Agriculture &amp; Farmers Welfare (DA&amp;FW) to extract meaningful insights.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Recognize important metrics and trends within the dataset to support informed decision-making.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Compare the two tools</a:t>
            </a:r>
          </a:p>
          <a:p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Embed the Dashboards</a:t>
            </a:r>
          </a:p>
        </p:txBody>
      </p:sp>
    </p:spTree>
    <p:extLst>
      <p:ext uri="{BB962C8B-B14F-4D97-AF65-F5344CB8AC3E}">
        <p14:creationId xmlns:p14="http://schemas.microsoft.com/office/powerpoint/2010/main" val="14950346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Dataset Overview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Source: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 production dataset from the Department of Agriculture &amp; Farmers Welfare (DA&amp;FW)</a:t>
            </a:r>
            <a:endParaRPr lang="en-I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Thirteen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columns- Crop, Season, 11 years ranging 2013-14 to 2023-24.</a:t>
            </a:r>
          </a:p>
          <a:p>
            <a:pPr algn="l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Crops: 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food grains, oilseeds and other commercial crops</a:t>
            </a:r>
          </a:p>
          <a:p>
            <a:pPr algn="l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Seasons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Kharif, Rabi and Summer.</a:t>
            </a:r>
          </a:p>
          <a:p>
            <a:pPr algn="l"/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Years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- numeric datatype, representing production in Lakh Tonnes, with some entries marked with ‘@’, ‘$’, or ‘#’ indicating inclusions.</a:t>
            </a:r>
          </a:p>
          <a:p>
            <a:pPr algn="l"/>
            <a:r>
              <a:rPr lang="en-IN" dirty="0">
                <a:latin typeface="Times New Roman" panose="02020603050405020304" pitchFamily="18" charset="0"/>
                <a:cs typeface="Times New Roman" panose="02020603050405020304" pitchFamily="18" charset="0"/>
              </a:rPr>
              <a:t>Crop and Season: categorical</a:t>
            </a:r>
          </a:p>
        </p:txBody>
      </p:sp>
    </p:spTree>
    <p:extLst>
      <p:ext uri="{BB962C8B-B14F-4D97-AF65-F5344CB8AC3E}">
        <p14:creationId xmlns:p14="http://schemas.microsoft.com/office/powerpoint/2010/main" val="4090283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Preprocessing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Clean and prepare data for visualization</a:t>
            </a:r>
            <a:endParaRPr lang="en-US" alt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Replace special characters.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Reshape data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en-US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Standardize 'Year' column and remove redundant entries. </a:t>
            </a: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7732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Installation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Desktop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</a:p>
          <a:p>
            <a:pPr lvl="1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2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endParaRPr lang="en-IN" sz="2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Workbench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Server</a:t>
            </a:r>
          </a:p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</a:pPr>
            <a:r>
              <a:rPr lang="en-IN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MySQL Shell</a:t>
            </a:r>
          </a:p>
        </p:txBody>
      </p:sp>
    </p:spTree>
    <p:extLst>
      <p:ext uri="{BB962C8B-B14F-4D97-AF65-F5344CB8AC3E}">
        <p14:creationId xmlns:p14="http://schemas.microsoft.com/office/powerpoint/2010/main" val="20999940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546600"/>
          </a:xfrm>
        </p:spPr>
        <p:txBody>
          <a:bodyPr>
            <a:noAutofit/>
          </a:bodyPr>
          <a:lstStyle/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offers 40+ pre-installed visualizations, drag-and-drop functionality, fast data loading, and SQL query support.</a:t>
            </a:r>
          </a:p>
          <a:p>
            <a:r>
              <a:rPr lang="en-GB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 used: </a:t>
            </a:r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Table, Line Chart, Pie Charts, Area Chart, Pivot Table, Big Number Charts, Bar Chart, Time-Series Line Chart, Bullet Chart, Nightingale Rose Chart, Sunburst Chart, Gauge Chart, Word Cloud, Tree Map, Heatmap.</a:t>
            </a:r>
          </a:p>
          <a:p>
            <a:r>
              <a:rPr lang="en-GB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native filters for Season, Crop, and Year to refine insights.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Organized into Overview and Exploratory tabs for easy navigation. The live CSS editor was used for visual enhancements and annotations were added to make the charts more informative.</a:t>
            </a:r>
          </a:p>
          <a:p>
            <a:r>
              <a:rPr lang="en-US" sz="25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Role-based access:</a:t>
            </a:r>
            <a:r>
              <a:rPr lang="en-US" sz="2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Gamma role</a:t>
            </a:r>
            <a:endParaRPr lang="en-IN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27407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528B6B1-F92E-86E9-2827-8A8E56A0B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814" y="1449388"/>
            <a:ext cx="10926371" cy="50434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796B366-5020-317C-46B8-D02079C5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Dashboard</a:t>
            </a:r>
          </a:p>
        </p:txBody>
      </p:sp>
    </p:spTree>
    <p:extLst>
      <p:ext uri="{BB962C8B-B14F-4D97-AF65-F5344CB8AC3E}">
        <p14:creationId xmlns:p14="http://schemas.microsoft.com/office/powerpoint/2010/main" val="997335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UPERSET">
            <a:hlinkClick r:id="" action="ppaction://media"/>
            <a:extLst>
              <a:ext uri="{FF2B5EF4-FFF2-40B4-BE49-F238E27FC236}">
                <a16:creationId xmlns:a16="http://schemas.microsoft.com/office/drawing/2014/main" id="{2994EBF1-F28D-9F46-F692-CC04F36DD1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6DA2A207-C23E-3427-F4D1-74B7F5F3F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Dashboard</a:t>
            </a:r>
          </a:p>
        </p:txBody>
      </p:sp>
    </p:spTree>
    <p:extLst>
      <p:ext uri="{BB962C8B-B14F-4D97-AF65-F5344CB8AC3E}">
        <p14:creationId xmlns:p14="http://schemas.microsoft.com/office/powerpoint/2010/main" val="346303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Focuses on intuitive design that allows users of all technical backgrounds to gain insights without needing extensive skills.</a:t>
            </a:r>
          </a:p>
          <a:p>
            <a:r>
              <a:rPr lang="en-GB" sz="2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Visualizations used: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Big Number Charts, Table, Pie Charts, Pivot Table, Row Chart, Bar Chart, Waterfall Chart, Line Charts.</a:t>
            </a:r>
          </a:p>
          <a:p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Includes native filters for Season, Crop, and Year to refine insights.</a:t>
            </a:r>
            <a:r>
              <a:rPr 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r>
              <a:rPr lang="en-US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Organized into Overview and Exploratory tabs for easy navigation. </a:t>
            </a:r>
            <a:r>
              <a:rPr lang="en-GB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Users can add link cards, hide empty cards to enhance usability</a:t>
            </a:r>
            <a:r>
              <a:rPr lang="en-US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annotations to make the charts more informative.</a:t>
            </a:r>
          </a:p>
          <a:p>
            <a:r>
              <a:rPr lang="en-US" altLang="en-US" sz="2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Drill-down features</a:t>
            </a:r>
          </a:p>
        </p:txBody>
      </p:sp>
    </p:spTree>
    <p:extLst>
      <p:ext uri="{BB962C8B-B14F-4D97-AF65-F5344CB8AC3E}">
        <p14:creationId xmlns:p14="http://schemas.microsoft.com/office/powerpoint/2010/main" val="36889704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751</Words>
  <Application>Microsoft Office PowerPoint</Application>
  <PresentationFormat>Widescreen</PresentationFormat>
  <Paragraphs>86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Arial</vt:lpstr>
      <vt:lpstr>Calibri</vt:lpstr>
      <vt:lpstr>Calibri Light</vt:lpstr>
      <vt:lpstr>Times New Roman</vt:lpstr>
      <vt:lpstr>Office Theme</vt:lpstr>
      <vt:lpstr>Exploring open source BI tools (Superset, Metabase)</vt:lpstr>
      <vt:lpstr>Project overview and objective</vt:lpstr>
      <vt:lpstr>Dataset Overview</vt:lpstr>
      <vt:lpstr>Data Preprocessing </vt:lpstr>
      <vt:lpstr>Installation</vt:lpstr>
      <vt:lpstr>Superset Dashboard</vt:lpstr>
      <vt:lpstr>Superset Dashboard</vt:lpstr>
      <vt:lpstr>Superset Dashboard</vt:lpstr>
      <vt:lpstr>Metabase Dashboard</vt:lpstr>
      <vt:lpstr>Metabase Dashboard</vt:lpstr>
      <vt:lpstr>Metabase Dashboard</vt:lpstr>
      <vt:lpstr>Embedding</vt:lpstr>
      <vt:lpstr>Comparison: Metabase Vs Superset</vt:lpstr>
      <vt:lpstr>Use cases- Superset</vt:lpstr>
      <vt:lpstr>Use cases- Metabase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open source BI tools (Superset, Metabase)</dc:title>
  <dc:creator>Admin</dc:creator>
  <cp:lastModifiedBy>Admin</cp:lastModifiedBy>
  <cp:revision>5</cp:revision>
  <dcterms:created xsi:type="dcterms:W3CDTF">2024-10-29T17:02:15Z</dcterms:created>
  <dcterms:modified xsi:type="dcterms:W3CDTF">2024-11-01T01:43:06Z</dcterms:modified>
</cp:coreProperties>
</file>

<file path=docProps/thumbnail.jpeg>
</file>